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6"/>
  </p:notesMasterIdLst>
  <p:handoutMasterIdLst>
    <p:handoutMasterId r:id="rId7"/>
  </p:handoutMasterIdLst>
  <p:sldIdLst>
    <p:sldId id="31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6"/>
    <p:restoredTop sz="94658"/>
  </p:normalViewPr>
  <p:slideViewPr>
    <p:cSldViewPr snapToGrid="0">
      <p:cViewPr varScale="1">
        <p:scale>
          <a:sx n="101" d="100"/>
          <a:sy n="101" d="100"/>
        </p:scale>
        <p:origin x="506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16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1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0223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807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027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099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7302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24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5074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8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474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965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41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1749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60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7735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772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882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0039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92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2170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966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34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6222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561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0285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0625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1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89394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392016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240147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99288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18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776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24799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01289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982334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32494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363647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198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182871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9808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325753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9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82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44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725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73932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07601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88696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4219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62508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915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373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835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42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73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81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  <p:sldLayoutId id="2147483773" r:id="rId44"/>
    <p:sldLayoutId id="2147483774" r:id="rId45"/>
    <p:sldLayoutId id="2147483775" r:id="rId46"/>
    <p:sldLayoutId id="2147483776" r:id="rId47"/>
    <p:sldLayoutId id="2147483777" r:id="rId48"/>
    <p:sldLayoutId id="2147483778" r:id="rId49"/>
    <p:sldLayoutId id="2147483779" r:id="rId50"/>
    <p:sldLayoutId id="2147483780" r:id="rId51"/>
    <p:sldLayoutId id="2147483782" r:id="rId52"/>
    <p:sldLayoutId id="2147483783" r:id="rId53"/>
    <p:sldLayoutId id="2147483784" r:id="rId54"/>
    <p:sldLayoutId id="2147483785" r:id="rId55"/>
    <p:sldLayoutId id="214748378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 userDrawn="1">
          <p15:clr>
            <a:srgbClr val="A4A3A4"/>
          </p15:clr>
        </p15:guide>
        <p15:guide id="27" orient="horz" pos="1152" userDrawn="1">
          <p15:clr>
            <a:srgbClr val="547EBF"/>
          </p15:clr>
        </p15:guide>
        <p15:guide id="28" pos="7440" userDrawn="1">
          <p15:clr>
            <a:srgbClr val="547EBF"/>
          </p15:clr>
        </p15:guide>
        <p15:guide id="29" orient="horz" pos="4080" userDrawn="1">
          <p15:clr>
            <a:srgbClr val="547EBF"/>
          </p15:clr>
        </p15:guide>
        <p15:guide id="30" userDrawn="1">
          <p15:clr>
            <a:srgbClr val="547EBF"/>
          </p15:clr>
        </p15:guide>
        <p15:guide id="31" pos="7680" userDrawn="1">
          <p15:clr>
            <a:srgbClr val="547EBF"/>
          </p15:clr>
        </p15:guide>
        <p15:guide id="32" pos="528" userDrawn="1">
          <p15:clr>
            <a:srgbClr val="547EBF"/>
          </p15:clr>
        </p15:guide>
        <p15:guide id="33" pos="6912" userDrawn="1">
          <p15:clr>
            <a:srgbClr val="547EBF"/>
          </p15:clr>
        </p15:guide>
        <p15:guide id="34" orient="horz" pos="240" userDrawn="1">
          <p15:clr>
            <a:srgbClr val="547EBF"/>
          </p15:clr>
        </p15:guide>
        <p15:guide id="3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6431-B4D0-33C2-1027-4D1F887B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/>
          <a:p>
            <a:r>
              <a:rPr lang="en-US" dirty="0"/>
              <a:t>Engagement data</a:t>
            </a:r>
          </a:p>
        </p:txBody>
      </p:sp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F9828EE5-FFF0-5A63-C684-05AE8CEABA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678128"/>
              </p:ext>
            </p:extLst>
          </p:nvPr>
        </p:nvGraphicFramePr>
        <p:xfrm>
          <a:off x="4019585" y="2735165"/>
          <a:ext cx="7562814" cy="400214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520938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  <a:gridCol w="2520938">
                  <a:extLst>
                    <a:ext uri="{9D8B030D-6E8A-4147-A177-3AD203B41FA5}">
                      <a16:colId xmlns:a16="http://schemas.microsoft.com/office/drawing/2014/main" val="583127937"/>
                    </a:ext>
                  </a:extLst>
                </a:gridCol>
                <a:gridCol w="2520938">
                  <a:extLst>
                    <a:ext uri="{9D8B030D-6E8A-4147-A177-3AD203B41FA5}">
                      <a16:colId xmlns:a16="http://schemas.microsoft.com/office/drawing/2014/main" val="3633622998"/>
                    </a:ext>
                  </a:extLst>
                </a:gridCol>
              </a:tblGrid>
              <a:tr h="59610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Area</a:t>
                      </a:r>
                      <a:endParaRPr lang="en-US" sz="1400" b="1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Impact on engagement</a:t>
                      </a:r>
                      <a:endParaRPr lang="en-US" sz="1400" b="1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Source</a:t>
                      </a:r>
                      <a:endParaRPr lang="en-US" sz="1400" b="1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Eye contact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80% more audience connection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Business review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Storytelling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Increases retention by 22x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University study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Interactive polls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Leads to 34% higher engagement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LinkedIn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Visual aids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Boosts retention by 65%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Company research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42554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Attention spans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Lasts about 5 minutes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Journal article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First impressions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Made in the first 15 seconds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Industry report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033052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D25A8-B3AA-98F8-C561-40E934CA3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990E4242-8CA0-457D-B3B1-7D78B4164321}" type="datetime1">
              <a:rPr lang="en-US" smtClean="0"/>
              <a:pPr/>
              <a:t>5/9/2025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B15906-E327-3915-530D-2582032A1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A4F0186C-EAD3-A80B-57AB-6E94B63570AF}"/>
              </a:ext>
            </a:extLst>
          </p:cNvPr>
          <p:cNvSpPr/>
          <p:nvPr/>
        </p:nvSpPr>
        <p:spPr>
          <a:xfrm>
            <a:off x="6603908" y="386861"/>
            <a:ext cx="914400" cy="914400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366EA5-BC85-1106-6239-F020FF1A87DE}"/>
              </a:ext>
            </a:extLst>
          </p:cNvPr>
          <p:cNvSpPr txBox="1"/>
          <p:nvPr/>
        </p:nvSpPr>
        <p:spPr>
          <a:xfrm>
            <a:off x="548647" y="1478679"/>
            <a:ext cx="61102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>
                <a:solidFill>
                  <a:schemeClr val="accent1">
                    <a:lumMod val="75000"/>
                  </a:schemeClr>
                </a:solidFill>
              </a:rPr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>
                <a:solidFill>
                  <a:schemeClr val="accent1">
                    <a:lumMod val="75000"/>
                  </a:schemeClr>
                </a:solidFill>
              </a:rPr>
              <a:t>Encourage interaction by asking questions, taking live polls, or inviting audience input. Use survey tools to collect real-time responses.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409888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E5C6AC-AECE-4EBC-9FCA-F0C5028CCA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85538A-412A-48D6-AE25-5C3BDF971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E7139E-B40C-4943-9610-F20CE66C72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12368</TotalTime>
  <Words>87</Words>
  <Application>Microsoft Office PowerPoint</Application>
  <PresentationFormat>와이드스크린</PresentationFormat>
  <Paragraphs>26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Arial Black</vt:lpstr>
      <vt:lpstr>Avenir Next LT Pro Light</vt:lpstr>
      <vt:lpstr>Calibri</vt:lpstr>
      <vt:lpstr>light_modernist</vt:lpstr>
      <vt:lpstr>Engagement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2022-06-22T01:27:02Z</dcterms:created>
  <dcterms:modified xsi:type="dcterms:W3CDTF">2025-05-09T03:25:55Z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